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8" autoAdjust="0"/>
    <p:restoredTop sz="94660"/>
  </p:normalViewPr>
  <p:slideViewPr>
    <p:cSldViewPr snapToGrid="0">
      <p:cViewPr varScale="1">
        <p:scale>
          <a:sx n="122" d="100"/>
          <a:sy n="122" d="100"/>
        </p:scale>
        <p:origin x="235"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B88B7E-92E1-424F-9698-A8055E4D030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253531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88B7E-92E1-424F-9698-A8055E4D030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256395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88B7E-92E1-424F-9698-A8055E4D030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086383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88B7E-92E1-424F-9698-A8055E4D030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02148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B88B7E-92E1-424F-9698-A8055E4D030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17958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B88B7E-92E1-424F-9698-A8055E4D030D}" type="datetimeFigureOut">
              <a:rPr lang="en-US" smtClean="0"/>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67277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B88B7E-92E1-424F-9698-A8055E4D030D}" type="datetimeFigureOut">
              <a:rPr lang="en-US" smtClean="0"/>
              <a:t>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21249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B88B7E-92E1-424F-9698-A8055E4D030D}" type="datetimeFigureOut">
              <a:rPr lang="en-US" smtClean="0"/>
              <a:t>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180734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88B7E-92E1-424F-9698-A8055E4D030D}" type="datetimeFigureOut">
              <a:rPr lang="en-US" smtClean="0"/>
              <a:t>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929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B88B7E-92E1-424F-9698-A8055E4D030D}" type="datetimeFigureOut">
              <a:rPr lang="en-US" smtClean="0"/>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35916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B88B7E-92E1-424F-9698-A8055E4D030D}" type="datetimeFigureOut">
              <a:rPr lang="en-US" smtClean="0"/>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A85CC-95FF-47DA-8E3B-9D5004E294CE}" type="slidenum">
              <a:rPr lang="en-US" smtClean="0"/>
              <a:t>‹#›</a:t>
            </a:fld>
            <a:endParaRPr lang="en-US"/>
          </a:p>
        </p:txBody>
      </p:sp>
    </p:spTree>
    <p:extLst>
      <p:ext uri="{BB962C8B-B14F-4D97-AF65-F5344CB8AC3E}">
        <p14:creationId xmlns:p14="http://schemas.microsoft.com/office/powerpoint/2010/main" val="41031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88B7E-92E1-424F-9698-A8055E4D030D}" type="datetimeFigureOut">
              <a:rPr lang="en-US" smtClean="0"/>
              <a:t>2/2/2022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AA85CC-95FF-47DA-8E3B-9D5004E294CE}" type="slidenum">
              <a:rPr lang="en-US" smtClean="0"/>
              <a:t>‹#›</a:t>
            </a:fld>
            <a:endParaRPr lang="en-US"/>
          </a:p>
        </p:txBody>
      </p:sp>
    </p:spTree>
    <p:extLst>
      <p:ext uri="{BB962C8B-B14F-4D97-AF65-F5344CB8AC3E}">
        <p14:creationId xmlns:p14="http://schemas.microsoft.com/office/powerpoint/2010/main" val="42216746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6DD18-3206-4EE8-9F59-98A892893F58}"/>
              </a:ext>
            </a:extLst>
          </p:cNvPr>
          <p:cNvSpPr>
            <a:spLocks noGrp="1"/>
          </p:cNvSpPr>
          <p:nvPr>
            <p:ph type="ctrTitle"/>
          </p:nvPr>
        </p:nvSpPr>
        <p:spPr>
          <a:xfrm>
            <a:off x="643983" y="1538868"/>
            <a:ext cx="7856034" cy="735981"/>
          </a:xfrm>
        </p:spPr>
        <p:txBody>
          <a:bodyPr>
            <a:normAutofit/>
          </a:bodyPr>
          <a:lstStyle/>
          <a:p>
            <a:r>
              <a:rPr lang="en-US" sz="4400" b="1" dirty="0"/>
              <a:t>GMACS for Scientists</a:t>
            </a:r>
          </a:p>
        </p:txBody>
      </p:sp>
      <p:sp>
        <p:nvSpPr>
          <p:cNvPr id="3" name="Subtitle 2">
            <a:extLst>
              <a:ext uri="{FF2B5EF4-FFF2-40B4-BE49-F238E27FC236}">
                <a16:creationId xmlns:a16="http://schemas.microsoft.com/office/drawing/2014/main" id="{340A1661-844B-4B3C-BE9E-62FEF09DEC8C}"/>
              </a:ext>
            </a:extLst>
          </p:cNvPr>
          <p:cNvSpPr>
            <a:spLocks noGrp="1"/>
          </p:cNvSpPr>
          <p:nvPr>
            <p:ph type="subTitle" idx="1"/>
          </p:nvPr>
        </p:nvSpPr>
        <p:spPr>
          <a:xfrm>
            <a:off x="4668644" y="3602038"/>
            <a:ext cx="3332356" cy="843582"/>
          </a:xfrm>
        </p:spPr>
        <p:txBody>
          <a:bodyPr>
            <a:normAutofit lnSpcReduction="10000"/>
          </a:bodyPr>
          <a:lstStyle/>
          <a:p>
            <a:r>
              <a:rPr lang="en-US" dirty="0"/>
              <a:t>Daniel Fabricant</a:t>
            </a:r>
          </a:p>
          <a:p>
            <a:r>
              <a:rPr lang="en-US"/>
              <a:t>February 1, </a:t>
            </a:r>
            <a:r>
              <a:rPr lang="en-US" dirty="0"/>
              <a:t>2022</a:t>
            </a:r>
          </a:p>
        </p:txBody>
      </p:sp>
    </p:spTree>
    <p:extLst>
      <p:ext uri="{BB962C8B-B14F-4D97-AF65-F5344CB8AC3E}">
        <p14:creationId xmlns:p14="http://schemas.microsoft.com/office/powerpoint/2010/main" val="94124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559D1-07FF-4754-B20F-BF43BA8A482B}"/>
              </a:ext>
            </a:extLst>
          </p:cNvPr>
          <p:cNvSpPr>
            <a:spLocks noGrp="1"/>
          </p:cNvSpPr>
          <p:nvPr>
            <p:ph type="title"/>
          </p:nvPr>
        </p:nvSpPr>
        <p:spPr>
          <a:xfrm>
            <a:off x="628650" y="153383"/>
            <a:ext cx="7886700" cy="779733"/>
          </a:xfrm>
        </p:spPr>
        <p:txBody>
          <a:bodyPr>
            <a:normAutofit/>
          </a:bodyPr>
          <a:lstStyle/>
          <a:p>
            <a:r>
              <a:rPr lang="en-US" sz="3600" b="1" dirty="0"/>
              <a:t>GMACS Executive Summary</a:t>
            </a:r>
          </a:p>
        </p:txBody>
      </p:sp>
      <p:sp>
        <p:nvSpPr>
          <p:cNvPr id="3" name="Content Placeholder 2">
            <a:extLst>
              <a:ext uri="{FF2B5EF4-FFF2-40B4-BE49-F238E27FC236}">
                <a16:creationId xmlns:a16="http://schemas.microsoft.com/office/drawing/2014/main" id="{68CA6AC6-84A1-4370-B8D7-9E56B676E5BF}"/>
              </a:ext>
            </a:extLst>
          </p:cNvPr>
          <p:cNvSpPr>
            <a:spLocks noGrp="1"/>
          </p:cNvSpPr>
          <p:nvPr>
            <p:ph idx="1"/>
          </p:nvPr>
        </p:nvSpPr>
        <p:spPr>
          <a:xfrm>
            <a:off x="628650" y="1070903"/>
            <a:ext cx="7886700" cy="5106060"/>
          </a:xfrm>
        </p:spPr>
        <p:txBody>
          <a:bodyPr>
            <a:normAutofit fontScale="70000" lnSpcReduction="20000"/>
          </a:bodyPr>
          <a:lstStyle/>
          <a:p>
            <a:r>
              <a:rPr lang="en-US" dirty="0"/>
              <a:t>GMACS is GMT’s first-light multi-object optical spectrograph</a:t>
            </a:r>
          </a:p>
          <a:p>
            <a:endParaRPr lang="en-US" sz="1300" dirty="0"/>
          </a:p>
          <a:p>
            <a:r>
              <a:rPr lang="en-US" dirty="0"/>
              <a:t>Wavelength coverage 3300 to 10000 Å in two channels (3300 - 6600 Å) and (6600 to 10000 Å)</a:t>
            </a:r>
          </a:p>
          <a:p>
            <a:endParaRPr lang="en-US" sz="1300" dirty="0"/>
          </a:p>
          <a:p>
            <a:r>
              <a:rPr lang="en-US" dirty="0"/>
              <a:t>Resolution R~1000 to R~6000 with 0.7″ slit width</a:t>
            </a:r>
          </a:p>
          <a:p>
            <a:endParaRPr lang="en-US" sz="1300" dirty="0"/>
          </a:p>
          <a:p>
            <a:r>
              <a:rPr lang="en-US" dirty="0"/>
              <a:t>Field of view is 7´ in the spatial axis, up to 6´ in the dispersion axis</a:t>
            </a:r>
          </a:p>
          <a:p>
            <a:endParaRPr lang="en-US" sz="1100" dirty="0"/>
          </a:p>
          <a:p>
            <a:r>
              <a:rPr lang="en-US" dirty="0"/>
              <a:t>GMACS operates with a wide field corrector/ADC to minimize slit losses due to atmospheric dispersion and to allow long observations of a selected field.</a:t>
            </a:r>
          </a:p>
          <a:p>
            <a:endParaRPr lang="en-US" sz="1100" dirty="0"/>
          </a:p>
          <a:p>
            <a:r>
              <a:rPr lang="en-US" dirty="0"/>
              <a:t> GMACS accommodates 20 on-board laser-cut slit masks for object selection</a:t>
            </a:r>
          </a:p>
          <a:p>
            <a:endParaRPr lang="en-US" sz="1100" dirty="0"/>
          </a:p>
          <a:p>
            <a:r>
              <a:rPr lang="en-US" dirty="0"/>
              <a:t>GMACS will also operate with MANIFEST, GMT’s configurable fiber optic adapter.  The initial MANIFEST field of view is 14´ diameter, eventually 20´.</a:t>
            </a:r>
          </a:p>
        </p:txBody>
      </p:sp>
    </p:spTree>
    <p:extLst>
      <p:ext uri="{BB962C8B-B14F-4D97-AF65-F5344CB8AC3E}">
        <p14:creationId xmlns:p14="http://schemas.microsoft.com/office/powerpoint/2010/main" val="469352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C4263-6FA0-4CC5-85A1-E607FD59EB79}"/>
              </a:ext>
            </a:extLst>
          </p:cNvPr>
          <p:cNvSpPr>
            <a:spLocks noGrp="1"/>
          </p:cNvSpPr>
          <p:nvPr>
            <p:ph type="title"/>
          </p:nvPr>
        </p:nvSpPr>
        <p:spPr>
          <a:xfrm>
            <a:off x="628650" y="365127"/>
            <a:ext cx="7886700" cy="839206"/>
          </a:xfrm>
        </p:spPr>
        <p:txBody>
          <a:bodyPr>
            <a:normAutofit/>
          </a:bodyPr>
          <a:lstStyle/>
          <a:p>
            <a:r>
              <a:rPr lang="en-US" sz="3600" b="1" dirty="0"/>
              <a:t>Contacts</a:t>
            </a:r>
          </a:p>
        </p:txBody>
      </p:sp>
      <p:graphicFrame>
        <p:nvGraphicFramePr>
          <p:cNvPr id="6" name="Table 6">
            <a:extLst>
              <a:ext uri="{FF2B5EF4-FFF2-40B4-BE49-F238E27FC236}">
                <a16:creationId xmlns:a16="http://schemas.microsoft.com/office/drawing/2014/main" id="{A664F7E3-303C-497E-A21D-DEF25E0B9C3C}"/>
              </a:ext>
            </a:extLst>
          </p:cNvPr>
          <p:cNvGraphicFramePr>
            <a:graphicFrameLocks noGrp="1"/>
          </p:cNvGraphicFramePr>
          <p:nvPr>
            <p:ph idx="1"/>
            <p:extLst>
              <p:ext uri="{D42A27DB-BD31-4B8C-83A1-F6EECF244321}">
                <p14:modId xmlns:p14="http://schemas.microsoft.com/office/powerpoint/2010/main" val="3869126692"/>
              </p:ext>
            </p:extLst>
          </p:nvPr>
        </p:nvGraphicFramePr>
        <p:xfrm>
          <a:off x="628650" y="1825625"/>
          <a:ext cx="7886700" cy="2595880"/>
        </p:xfrm>
        <a:graphic>
          <a:graphicData uri="http://schemas.openxmlformats.org/drawingml/2006/table">
            <a:tbl>
              <a:tblPr firstRow="1" bandRow="1">
                <a:tableStyleId>{BC89EF96-8CEA-46FF-86C4-4CE0E7609802}</a:tableStyleId>
              </a:tblPr>
              <a:tblGrid>
                <a:gridCol w="2628900">
                  <a:extLst>
                    <a:ext uri="{9D8B030D-6E8A-4147-A177-3AD203B41FA5}">
                      <a16:colId xmlns:a16="http://schemas.microsoft.com/office/drawing/2014/main" val="3485261756"/>
                    </a:ext>
                  </a:extLst>
                </a:gridCol>
                <a:gridCol w="2628900">
                  <a:extLst>
                    <a:ext uri="{9D8B030D-6E8A-4147-A177-3AD203B41FA5}">
                      <a16:colId xmlns:a16="http://schemas.microsoft.com/office/drawing/2014/main" val="1895645690"/>
                    </a:ext>
                  </a:extLst>
                </a:gridCol>
                <a:gridCol w="2628900">
                  <a:extLst>
                    <a:ext uri="{9D8B030D-6E8A-4147-A177-3AD203B41FA5}">
                      <a16:colId xmlns:a16="http://schemas.microsoft.com/office/drawing/2014/main" val="3721854118"/>
                    </a:ext>
                  </a:extLst>
                </a:gridCol>
              </a:tblGrid>
              <a:tr h="370840">
                <a:tc>
                  <a:txBody>
                    <a:bodyPr/>
                    <a:lstStyle/>
                    <a:p>
                      <a:r>
                        <a:rPr lang="en-US" dirty="0"/>
                        <a:t>Role</a:t>
                      </a:r>
                    </a:p>
                  </a:txBody>
                  <a:tcPr/>
                </a:tc>
                <a:tc>
                  <a:txBody>
                    <a:bodyPr/>
                    <a:lstStyle/>
                    <a:p>
                      <a:r>
                        <a:rPr lang="en-US" dirty="0"/>
                        <a:t>Name</a:t>
                      </a:r>
                    </a:p>
                  </a:txBody>
                  <a:tcPr/>
                </a:tc>
                <a:tc>
                  <a:txBody>
                    <a:bodyPr/>
                    <a:lstStyle/>
                    <a:p>
                      <a:r>
                        <a:rPr lang="en-US" dirty="0"/>
                        <a:t>Email (@cfa.harvard.edu)</a:t>
                      </a:r>
                    </a:p>
                  </a:txBody>
                  <a:tcPr/>
                </a:tc>
                <a:extLst>
                  <a:ext uri="{0D108BD9-81ED-4DB2-BD59-A6C34878D82A}">
                    <a16:rowId xmlns:a16="http://schemas.microsoft.com/office/drawing/2014/main" val="2438785652"/>
                  </a:ext>
                </a:extLst>
              </a:tr>
              <a:tr h="370840">
                <a:tc>
                  <a:txBody>
                    <a:bodyPr/>
                    <a:lstStyle/>
                    <a:p>
                      <a:r>
                        <a:rPr lang="en-US" dirty="0"/>
                        <a:t>PI</a:t>
                      </a:r>
                    </a:p>
                  </a:txBody>
                  <a:tcPr/>
                </a:tc>
                <a:tc>
                  <a:txBody>
                    <a:bodyPr/>
                    <a:lstStyle/>
                    <a:p>
                      <a:r>
                        <a:rPr lang="en-US" dirty="0"/>
                        <a:t>Daniel Fabricant</a:t>
                      </a:r>
                    </a:p>
                  </a:txBody>
                  <a:tcPr/>
                </a:tc>
                <a:tc>
                  <a:txBody>
                    <a:bodyPr/>
                    <a:lstStyle/>
                    <a:p>
                      <a:r>
                        <a:rPr lang="en-US" dirty="0" err="1"/>
                        <a:t>dfabricant</a:t>
                      </a:r>
                      <a:endParaRPr lang="en-US" dirty="0"/>
                    </a:p>
                  </a:txBody>
                  <a:tcPr/>
                </a:tc>
                <a:extLst>
                  <a:ext uri="{0D108BD9-81ED-4DB2-BD59-A6C34878D82A}">
                    <a16:rowId xmlns:a16="http://schemas.microsoft.com/office/drawing/2014/main" val="1127467993"/>
                  </a:ext>
                </a:extLst>
              </a:tr>
              <a:tr h="370840">
                <a:tc>
                  <a:txBody>
                    <a:bodyPr/>
                    <a:lstStyle/>
                    <a:p>
                      <a:r>
                        <a:rPr lang="en-US" dirty="0"/>
                        <a:t>Deputy PI</a:t>
                      </a:r>
                    </a:p>
                  </a:txBody>
                  <a:tcPr/>
                </a:tc>
                <a:tc>
                  <a:txBody>
                    <a:bodyPr/>
                    <a:lstStyle/>
                    <a:p>
                      <a:r>
                        <a:rPr lang="en-US" dirty="0"/>
                        <a:t>Brian McLeod</a:t>
                      </a:r>
                    </a:p>
                  </a:txBody>
                  <a:tcPr/>
                </a:tc>
                <a:tc>
                  <a:txBody>
                    <a:bodyPr/>
                    <a:lstStyle/>
                    <a:p>
                      <a:r>
                        <a:rPr lang="en-US" dirty="0" err="1"/>
                        <a:t>bmcleod</a:t>
                      </a:r>
                      <a:endParaRPr lang="en-US" dirty="0"/>
                    </a:p>
                  </a:txBody>
                  <a:tcPr/>
                </a:tc>
                <a:extLst>
                  <a:ext uri="{0D108BD9-81ED-4DB2-BD59-A6C34878D82A}">
                    <a16:rowId xmlns:a16="http://schemas.microsoft.com/office/drawing/2014/main" val="2164431292"/>
                  </a:ext>
                </a:extLst>
              </a:tr>
              <a:tr h="370840">
                <a:tc>
                  <a:txBody>
                    <a:bodyPr/>
                    <a:lstStyle/>
                    <a:p>
                      <a:r>
                        <a:rPr lang="en-US" dirty="0"/>
                        <a:t>Project Scientist/SAC chair</a:t>
                      </a:r>
                    </a:p>
                  </a:txBody>
                  <a:tcPr/>
                </a:tc>
                <a:tc>
                  <a:txBody>
                    <a:bodyPr/>
                    <a:lstStyle/>
                    <a:p>
                      <a:r>
                        <a:rPr lang="en-US" dirty="0"/>
                        <a:t>Warren Brown</a:t>
                      </a:r>
                    </a:p>
                  </a:txBody>
                  <a:tcPr/>
                </a:tc>
                <a:tc>
                  <a:txBody>
                    <a:bodyPr/>
                    <a:lstStyle/>
                    <a:p>
                      <a:r>
                        <a:rPr lang="en-US" dirty="0" err="1"/>
                        <a:t>wbrown</a:t>
                      </a:r>
                      <a:endParaRPr lang="en-US" dirty="0"/>
                    </a:p>
                  </a:txBody>
                  <a:tcPr/>
                </a:tc>
                <a:extLst>
                  <a:ext uri="{0D108BD9-81ED-4DB2-BD59-A6C34878D82A}">
                    <a16:rowId xmlns:a16="http://schemas.microsoft.com/office/drawing/2014/main" val="123491830"/>
                  </a:ext>
                </a:extLst>
              </a:tr>
              <a:tr h="370840">
                <a:tc>
                  <a:txBody>
                    <a:bodyPr/>
                    <a:lstStyle/>
                    <a:p>
                      <a:r>
                        <a:rPr lang="en-US" dirty="0"/>
                        <a:t>Program Manager</a:t>
                      </a:r>
                    </a:p>
                  </a:txBody>
                  <a:tcPr/>
                </a:tc>
                <a:tc>
                  <a:txBody>
                    <a:bodyPr/>
                    <a:lstStyle/>
                    <a:p>
                      <a:r>
                        <a:rPr lang="en-US" dirty="0"/>
                        <a:t>Stuart </a:t>
                      </a:r>
                      <a:r>
                        <a:rPr lang="en-US" dirty="0" err="1"/>
                        <a:t>McMuldroch</a:t>
                      </a:r>
                      <a:endParaRPr lang="en-US" dirty="0"/>
                    </a:p>
                  </a:txBody>
                  <a:tcPr/>
                </a:tc>
                <a:tc>
                  <a:txBody>
                    <a:bodyPr/>
                    <a:lstStyle/>
                    <a:p>
                      <a:r>
                        <a:rPr lang="en-US" dirty="0" err="1"/>
                        <a:t>smcmuldroch</a:t>
                      </a:r>
                      <a:endParaRPr lang="en-US" dirty="0"/>
                    </a:p>
                  </a:txBody>
                  <a:tcPr/>
                </a:tc>
                <a:extLst>
                  <a:ext uri="{0D108BD9-81ED-4DB2-BD59-A6C34878D82A}">
                    <a16:rowId xmlns:a16="http://schemas.microsoft.com/office/drawing/2014/main" val="3263833908"/>
                  </a:ext>
                </a:extLst>
              </a:tr>
              <a:tr h="370840">
                <a:tc>
                  <a:txBody>
                    <a:bodyPr/>
                    <a:lstStyle/>
                    <a:p>
                      <a:r>
                        <a:rPr lang="en-US" dirty="0"/>
                        <a:t>Project Engineer</a:t>
                      </a:r>
                    </a:p>
                  </a:txBody>
                  <a:tcPr/>
                </a:tc>
                <a:tc>
                  <a:txBody>
                    <a:bodyPr/>
                    <a:lstStyle/>
                    <a:p>
                      <a:r>
                        <a:rPr lang="en-US" dirty="0"/>
                        <a:t>Daniel </a:t>
                      </a:r>
                      <a:r>
                        <a:rPr lang="en-US" dirty="0" err="1"/>
                        <a:t>Catropa</a:t>
                      </a:r>
                      <a:endParaRPr lang="en-US" dirty="0"/>
                    </a:p>
                  </a:txBody>
                  <a:tcPr/>
                </a:tc>
                <a:tc>
                  <a:txBody>
                    <a:bodyPr/>
                    <a:lstStyle/>
                    <a:p>
                      <a:r>
                        <a:rPr lang="en-US" dirty="0" err="1"/>
                        <a:t>dcatropa</a:t>
                      </a:r>
                      <a:endParaRPr lang="en-US" dirty="0"/>
                    </a:p>
                  </a:txBody>
                  <a:tcPr/>
                </a:tc>
                <a:extLst>
                  <a:ext uri="{0D108BD9-81ED-4DB2-BD59-A6C34878D82A}">
                    <a16:rowId xmlns:a16="http://schemas.microsoft.com/office/drawing/2014/main" val="708865841"/>
                  </a:ext>
                </a:extLst>
              </a:tr>
              <a:tr h="370840">
                <a:tc>
                  <a:txBody>
                    <a:bodyPr/>
                    <a:lstStyle/>
                    <a:p>
                      <a:r>
                        <a:rPr lang="en-US" dirty="0"/>
                        <a:t>Brazilian Lead</a:t>
                      </a:r>
                    </a:p>
                  </a:txBody>
                  <a:tcPr/>
                </a:tc>
                <a:tc>
                  <a:txBody>
                    <a:bodyPr/>
                    <a:lstStyle/>
                    <a:p>
                      <a:r>
                        <a:rPr lang="en-US" dirty="0"/>
                        <a:t>Rafael Ribeiro</a:t>
                      </a:r>
                    </a:p>
                  </a:txBody>
                  <a:tcPr/>
                </a:tc>
                <a:tc>
                  <a:txBody>
                    <a:bodyPr/>
                    <a:lstStyle/>
                    <a:p>
                      <a:r>
                        <a:rPr lang="en-US" dirty="0"/>
                        <a:t>Steiner Institute</a:t>
                      </a:r>
                    </a:p>
                  </a:txBody>
                  <a:tcPr/>
                </a:tc>
                <a:extLst>
                  <a:ext uri="{0D108BD9-81ED-4DB2-BD59-A6C34878D82A}">
                    <a16:rowId xmlns:a16="http://schemas.microsoft.com/office/drawing/2014/main" val="2974995900"/>
                  </a:ext>
                </a:extLst>
              </a:tr>
            </a:tbl>
          </a:graphicData>
        </a:graphic>
      </p:graphicFrame>
    </p:spTree>
    <p:extLst>
      <p:ext uri="{BB962C8B-B14F-4D97-AF65-F5344CB8AC3E}">
        <p14:creationId xmlns:p14="http://schemas.microsoft.com/office/powerpoint/2010/main" val="219063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05B4D-AE07-4B55-BF72-AF716F4F8FFB}"/>
              </a:ext>
            </a:extLst>
          </p:cNvPr>
          <p:cNvSpPr>
            <a:spLocks noGrp="1"/>
          </p:cNvSpPr>
          <p:nvPr>
            <p:ph type="title"/>
          </p:nvPr>
        </p:nvSpPr>
        <p:spPr>
          <a:xfrm>
            <a:off x="628650" y="214814"/>
            <a:ext cx="7886700" cy="645918"/>
          </a:xfrm>
        </p:spPr>
        <p:txBody>
          <a:bodyPr>
            <a:normAutofit/>
          </a:bodyPr>
          <a:lstStyle/>
          <a:p>
            <a:r>
              <a:rPr lang="en-US" sz="3600" b="1" dirty="0"/>
              <a:t>Frequently Asked Questions</a:t>
            </a:r>
          </a:p>
        </p:txBody>
      </p:sp>
      <p:sp>
        <p:nvSpPr>
          <p:cNvPr id="3" name="Content Placeholder 2">
            <a:extLst>
              <a:ext uri="{FF2B5EF4-FFF2-40B4-BE49-F238E27FC236}">
                <a16:creationId xmlns:a16="http://schemas.microsoft.com/office/drawing/2014/main" id="{4651D7D0-60A3-4F6A-BC1C-C8359CBFD9CE}"/>
              </a:ext>
            </a:extLst>
          </p:cNvPr>
          <p:cNvSpPr>
            <a:spLocks noGrp="1"/>
          </p:cNvSpPr>
          <p:nvPr>
            <p:ph idx="1"/>
          </p:nvPr>
        </p:nvSpPr>
        <p:spPr>
          <a:xfrm>
            <a:off x="230459" y="1196236"/>
            <a:ext cx="8284891" cy="5536503"/>
          </a:xfrm>
        </p:spPr>
        <p:txBody>
          <a:bodyPr>
            <a:normAutofit fontScale="62500" lnSpcReduction="20000"/>
          </a:bodyPr>
          <a:lstStyle/>
          <a:p>
            <a:r>
              <a:rPr lang="en-US" b="1" dirty="0"/>
              <a:t>Does GMACS have a flexure control system?  </a:t>
            </a:r>
            <a:r>
              <a:rPr lang="en-US" dirty="0"/>
              <a:t>Yes, fibers rigidly attached to the slit mask holder are imaged by auxiliary CCDs at the focal plane to detect flexure.  The focal plane is mounted on a five-axis stage to remove flexure.  Stability goal is &lt;0.25 pixel.</a:t>
            </a:r>
          </a:p>
          <a:p>
            <a:endParaRPr lang="en-US" sz="1300" dirty="0"/>
          </a:p>
          <a:p>
            <a:r>
              <a:rPr lang="en-US" b="1" dirty="0"/>
              <a:t>How long does it take to configure for a new field?  </a:t>
            </a:r>
            <a:r>
              <a:rPr lang="en-US" dirty="0"/>
              <a:t>Less than 300 seconds.</a:t>
            </a:r>
          </a:p>
          <a:p>
            <a:endParaRPr lang="en-US" sz="1100" dirty="0"/>
          </a:p>
          <a:p>
            <a:r>
              <a:rPr lang="en-US" b="1" dirty="0"/>
              <a:t>What are the science CCDs?  </a:t>
            </a:r>
            <a:r>
              <a:rPr lang="en-US" dirty="0"/>
              <a:t>An 8K by 12K array for each channel with 15µm pixels.  Deep depletion CCDs will be used in the red.</a:t>
            </a:r>
          </a:p>
          <a:p>
            <a:endParaRPr lang="en-US" sz="1400" dirty="0"/>
          </a:p>
          <a:p>
            <a:r>
              <a:rPr lang="en-US" b="1" dirty="0"/>
              <a:t>What is the image scale at the telescope focus?  </a:t>
            </a:r>
            <a:r>
              <a:rPr lang="en-US" dirty="0"/>
              <a:t>1″ ≈ 1.04 mm</a:t>
            </a:r>
          </a:p>
          <a:p>
            <a:endParaRPr lang="en-US" sz="1100" dirty="0"/>
          </a:p>
          <a:p>
            <a:r>
              <a:rPr lang="en-US" b="1" dirty="0"/>
              <a:t>What is the pixel scale at the detector?  </a:t>
            </a:r>
            <a:r>
              <a:rPr lang="en-US" dirty="0"/>
              <a:t>A 15µm pixel subtends 0.05″ so binning by ~3 might be typical.</a:t>
            </a:r>
          </a:p>
          <a:p>
            <a:endParaRPr lang="en-US" sz="1100" dirty="0"/>
          </a:p>
          <a:p>
            <a:r>
              <a:rPr lang="en-US" b="1" dirty="0"/>
              <a:t>Can GMACS be used as an imager?  </a:t>
            </a:r>
            <a:r>
              <a:rPr lang="en-US" dirty="0"/>
              <a:t>Yes, but will be limited by scale change with wavelength (lateral color).  Do you want to use GMACS as an imager?  If so how?</a:t>
            </a:r>
          </a:p>
          <a:p>
            <a:endParaRPr lang="en-US" sz="1100" dirty="0"/>
          </a:p>
          <a:p>
            <a:r>
              <a:rPr lang="en-US" b="1" dirty="0"/>
              <a:t>Can GMACS be used with GLAO?  </a:t>
            </a:r>
            <a:r>
              <a:rPr lang="en-US" dirty="0"/>
              <a:t>Yes</a:t>
            </a:r>
          </a:p>
          <a:p>
            <a:endParaRPr lang="en-US" sz="1500" b="1" dirty="0"/>
          </a:p>
          <a:p>
            <a:r>
              <a:rPr lang="en-US" b="1" dirty="0"/>
              <a:t>What is the minimum exposure time?  </a:t>
            </a:r>
            <a:r>
              <a:rPr lang="en-US" dirty="0"/>
              <a:t>≤ 1 second</a:t>
            </a:r>
          </a:p>
        </p:txBody>
      </p:sp>
    </p:spTree>
    <p:extLst>
      <p:ext uri="{BB962C8B-B14F-4D97-AF65-F5344CB8AC3E}">
        <p14:creationId xmlns:p14="http://schemas.microsoft.com/office/powerpoint/2010/main" val="1171092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157A2-3BB4-4E65-8A6C-40F30A4E47EE}"/>
              </a:ext>
            </a:extLst>
          </p:cNvPr>
          <p:cNvSpPr>
            <a:spLocks noGrp="1"/>
          </p:cNvSpPr>
          <p:nvPr>
            <p:ph type="title"/>
          </p:nvPr>
        </p:nvSpPr>
        <p:spPr>
          <a:xfrm>
            <a:off x="576610" y="209010"/>
            <a:ext cx="7742199" cy="541840"/>
          </a:xfrm>
        </p:spPr>
        <p:txBody>
          <a:bodyPr>
            <a:normAutofit/>
          </a:bodyPr>
          <a:lstStyle/>
          <a:p>
            <a:r>
              <a:rPr lang="en-US" sz="2400" b="1" dirty="0"/>
              <a:t>Sample Observing Configurations – 0.7″ Slit Width</a:t>
            </a:r>
          </a:p>
        </p:txBody>
      </p:sp>
      <p:graphicFrame>
        <p:nvGraphicFramePr>
          <p:cNvPr id="4" name="Table 4">
            <a:extLst>
              <a:ext uri="{FF2B5EF4-FFF2-40B4-BE49-F238E27FC236}">
                <a16:creationId xmlns:a16="http://schemas.microsoft.com/office/drawing/2014/main" id="{F09403CF-8BB9-4E32-B66A-3E8BB2102440}"/>
              </a:ext>
            </a:extLst>
          </p:cNvPr>
          <p:cNvGraphicFramePr>
            <a:graphicFrameLocks noGrp="1"/>
          </p:cNvGraphicFramePr>
          <p:nvPr>
            <p:ph idx="1"/>
            <p:extLst>
              <p:ext uri="{D42A27DB-BD31-4B8C-83A1-F6EECF244321}">
                <p14:modId xmlns:p14="http://schemas.microsoft.com/office/powerpoint/2010/main" val="945953938"/>
              </p:ext>
            </p:extLst>
          </p:nvPr>
        </p:nvGraphicFramePr>
        <p:xfrm>
          <a:off x="494835" y="995649"/>
          <a:ext cx="7690160" cy="4116348"/>
        </p:xfrm>
        <a:graphic>
          <a:graphicData uri="http://schemas.openxmlformats.org/drawingml/2006/table">
            <a:tbl>
              <a:tblPr firstRow="1" bandRow="1">
                <a:tableStyleId>{BC89EF96-8CEA-46FF-86C4-4CE0E7609802}</a:tableStyleId>
              </a:tblPr>
              <a:tblGrid>
                <a:gridCol w="1923091">
                  <a:extLst>
                    <a:ext uri="{9D8B030D-6E8A-4147-A177-3AD203B41FA5}">
                      <a16:colId xmlns:a16="http://schemas.microsoft.com/office/drawing/2014/main" val="3727950602"/>
                    </a:ext>
                  </a:extLst>
                </a:gridCol>
                <a:gridCol w="561559">
                  <a:extLst>
                    <a:ext uri="{9D8B030D-6E8A-4147-A177-3AD203B41FA5}">
                      <a16:colId xmlns:a16="http://schemas.microsoft.com/office/drawing/2014/main" val="3944807494"/>
                    </a:ext>
                  </a:extLst>
                </a:gridCol>
                <a:gridCol w="1555344">
                  <a:extLst>
                    <a:ext uri="{9D8B030D-6E8A-4147-A177-3AD203B41FA5}">
                      <a16:colId xmlns:a16="http://schemas.microsoft.com/office/drawing/2014/main" val="1164644790"/>
                    </a:ext>
                  </a:extLst>
                </a:gridCol>
                <a:gridCol w="1100253">
                  <a:extLst>
                    <a:ext uri="{9D8B030D-6E8A-4147-A177-3AD203B41FA5}">
                      <a16:colId xmlns:a16="http://schemas.microsoft.com/office/drawing/2014/main" val="1696193865"/>
                    </a:ext>
                  </a:extLst>
                </a:gridCol>
                <a:gridCol w="1182030">
                  <a:extLst>
                    <a:ext uri="{9D8B030D-6E8A-4147-A177-3AD203B41FA5}">
                      <a16:colId xmlns:a16="http://schemas.microsoft.com/office/drawing/2014/main" val="1449097891"/>
                    </a:ext>
                  </a:extLst>
                </a:gridCol>
                <a:gridCol w="1367883">
                  <a:extLst>
                    <a:ext uri="{9D8B030D-6E8A-4147-A177-3AD203B41FA5}">
                      <a16:colId xmlns:a16="http://schemas.microsoft.com/office/drawing/2014/main" val="1146281396"/>
                    </a:ext>
                  </a:extLst>
                </a:gridCol>
              </a:tblGrid>
              <a:tr h="230457">
                <a:tc>
                  <a:txBody>
                    <a:bodyPr/>
                    <a:lstStyle/>
                    <a:p>
                      <a:r>
                        <a:rPr lang="en-US" sz="1200" dirty="0"/>
                        <a:t>Configuration</a:t>
                      </a:r>
                    </a:p>
                  </a:txBody>
                  <a:tcPr/>
                </a:tc>
                <a:tc>
                  <a:txBody>
                    <a:bodyPr/>
                    <a:lstStyle/>
                    <a:p>
                      <a:pPr algn="ctr"/>
                      <a:r>
                        <a:rPr lang="en-US" sz="1200" dirty="0"/>
                        <a:t>R</a:t>
                      </a:r>
                    </a:p>
                  </a:txBody>
                  <a:tcPr/>
                </a:tc>
                <a:tc>
                  <a:txBody>
                    <a:bodyPr/>
                    <a:lstStyle/>
                    <a:p>
                      <a:r>
                        <a:rPr lang="en-US" sz="1200" dirty="0"/>
                        <a:t>Spectral Range* (Å)</a:t>
                      </a:r>
                    </a:p>
                  </a:txBody>
                  <a:tcPr/>
                </a:tc>
                <a:tc>
                  <a:txBody>
                    <a:bodyPr/>
                    <a:lstStyle/>
                    <a:p>
                      <a:r>
                        <a:rPr lang="en-US" sz="1200" dirty="0"/>
                        <a:t>Grating (lpm)</a:t>
                      </a:r>
                    </a:p>
                  </a:txBody>
                  <a:tcPr/>
                </a:tc>
                <a:tc>
                  <a:txBody>
                    <a:bodyPr/>
                    <a:lstStyle/>
                    <a:p>
                      <a:r>
                        <a:rPr lang="en-US" sz="1200" dirty="0"/>
                        <a:t> Resolution (Å)</a:t>
                      </a:r>
                    </a:p>
                  </a:txBody>
                  <a:tcPr/>
                </a:tc>
                <a:tc>
                  <a:txBody>
                    <a:bodyPr/>
                    <a:lstStyle/>
                    <a:p>
                      <a:r>
                        <a:rPr lang="en-US" sz="1200" dirty="0"/>
                        <a:t>Spectral Range (Å)</a:t>
                      </a:r>
                    </a:p>
                  </a:txBody>
                  <a:tcPr/>
                </a:tc>
                <a:extLst>
                  <a:ext uri="{0D108BD9-81ED-4DB2-BD59-A6C34878D82A}">
                    <a16:rowId xmlns:a16="http://schemas.microsoft.com/office/drawing/2014/main" val="2981179950"/>
                  </a:ext>
                </a:extLst>
              </a:tr>
              <a:tr h="405903">
                <a:tc>
                  <a:txBody>
                    <a:bodyPr/>
                    <a:lstStyle/>
                    <a:p>
                      <a:r>
                        <a:rPr lang="en-US" sz="1200" dirty="0"/>
                        <a:t>Blue, low dispersion</a:t>
                      </a:r>
                    </a:p>
                  </a:txBody>
                  <a:tcPr/>
                </a:tc>
                <a:tc>
                  <a:txBody>
                    <a:bodyPr/>
                    <a:lstStyle/>
                    <a:p>
                      <a:r>
                        <a:rPr lang="en-US" sz="1200" dirty="0"/>
                        <a:t>1020</a:t>
                      </a:r>
                    </a:p>
                  </a:txBody>
                  <a:tcPr/>
                </a:tc>
                <a:tc>
                  <a:txBody>
                    <a:bodyPr/>
                    <a:lstStyle/>
                    <a:p>
                      <a:r>
                        <a:rPr lang="en-US" sz="1200" dirty="0"/>
                        <a:t>3200 – 6600 (-3´)</a:t>
                      </a:r>
                    </a:p>
                    <a:p>
                      <a:r>
                        <a:rPr lang="en-US" sz="1200" dirty="0"/>
                        <a:t>3200 – 6600 (center)</a:t>
                      </a:r>
                    </a:p>
                    <a:p>
                      <a:r>
                        <a:rPr lang="en-US" sz="1200" dirty="0"/>
                        <a:t>3530 – 6600 (+3´)</a:t>
                      </a:r>
                    </a:p>
                  </a:txBody>
                  <a:tcPr/>
                </a:tc>
                <a:tc>
                  <a:txBody>
                    <a:bodyPr/>
                    <a:lstStyle/>
                    <a:p>
                      <a:pPr algn="r"/>
                      <a:r>
                        <a:rPr lang="en-US" sz="1200" dirty="0"/>
                        <a:t>500</a:t>
                      </a:r>
                    </a:p>
                  </a:txBody>
                  <a:tcPr/>
                </a:tc>
                <a:tc>
                  <a:txBody>
                    <a:bodyPr/>
                    <a:lstStyle/>
                    <a:p>
                      <a:pPr algn="ctr"/>
                      <a:r>
                        <a:rPr lang="en-US" sz="1200" dirty="0"/>
                        <a:t>4.95</a:t>
                      </a:r>
                    </a:p>
                  </a:txBody>
                  <a:tcPr/>
                </a:tc>
                <a:tc>
                  <a:txBody>
                    <a:bodyPr/>
                    <a:lstStyle/>
                    <a:p>
                      <a:pPr algn="ctr"/>
                      <a:r>
                        <a:rPr lang="en-US" sz="1200" dirty="0"/>
                        <a:t>3400</a:t>
                      </a:r>
                    </a:p>
                  </a:txBody>
                  <a:tcPr/>
                </a:tc>
                <a:extLst>
                  <a:ext uri="{0D108BD9-81ED-4DB2-BD59-A6C34878D82A}">
                    <a16:rowId xmlns:a16="http://schemas.microsoft.com/office/drawing/2014/main" val="3563986249"/>
                  </a:ext>
                </a:extLst>
              </a:tr>
              <a:tr h="495114">
                <a:tc>
                  <a:txBody>
                    <a:bodyPr/>
                    <a:lstStyle/>
                    <a:p>
                      <a:r>
                        <a:rPr lang="en-US" sz="1200" dirty="0"/>
                        <a:t>Blue, medium dispersion</a:t>
                      </a:r>
                    </a:p>
                  </a:txBody>
                  <a:tcPr/>
                </a:tc>
                <a:tc>
                  <a:txBody>
                    <a:bodyPr/>
                    <a:lstStyle/>
                    <a:p>
                      <a:r>
                        <a:rPr lang="en-US" sz="1200" dirty="0"/>
                        <a:t>3320</a:t>
                      </a:r>
                    </a:p>
                  </a:txBody>
                  <a:tcPr/>
                </a:tc>
                <a:tc>
                  <a:txBody>
                    <a:bodyPr/>
                    <a:lstStyle/>
                    <a:p>
                      <a:r>
                        <a:rPr lang="en-US" sz="1200" dirty="0"/>
                        <a:t>4002 – 5227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4400 – 5624 (center)</a:t>
                      </a:r>
                    </a:p>
                    <a:p>
                      <a:r>
                        <a:rPr lang="en-US" sz="1200" dirty="0"/>
                        <a:t>4783 – 6000 (+3´)</a:t>
                      </a:r>
                    </a:p>
                  </a:txBody>
                  <a:tcPr/>
                </a:tc>
                <a:tc>
                  <a:txBody>
                    <a:bodyPr/>
                    <a:lstStyle/>
                    <a:p>
                      <a:pPr algn="r"/>
                      <a:r>
                        <a:rPr lang="en-US" sz="1200" dirty="0"/>
                        <a:t>2000</a:t>
                      </a:r>
                    </a:p>
                  </a:txBody>
                  <a:tcPr/>
                </a:tc>
                <a:tc>
                  <a:txBody>
                    <a:bodyPr/>
                    <a:lstStyle/>
                    <a:p>
                      <a:pPr algn="ctr"/>
                      <a:r>
                        <a:rPr lang="en-US" sz="1200" dirty="0"/>
                        <a:t>1.52</a:t>
                      </a:r>
                    </a:p>
                  </a:txBody>
                  <a:tcPr/>
                </a:tc>
                <a:tc>
                  <a:txBody>
                    <a:bodyPr/>
                    <a:lstStyle/>
                    <a:p>
                      <a:pPr algn="ctr"/>
                      <a:r>
                        <a:rPr lang="en-US" sz="1200" dirty="0"/>
                        <a:t>1224</a:t>
                      </a:r>
                    </a:p>
                  </a:txBody>
                  <a:tcPr/>
                </a:tc>
                <a:extLst>
                  <a:ext uri="{0D108BD9-81ED-4DB2-BD59-A6C34878D82A}">
                    <a16:rowId xmlns:a16="http://schemas.microsoft.com/office/drawing/2014/main" val="1219786994"/>
                  </a:ext>
                </a:extLst>
              </a:tr>
              <a:tr h="368363">
                <a:tc>
                  <a:txBody>
                    <a:bodyPr/>
                    <a:lstStyle/>
                    <a:p>
                      <a:r>
                        <a:rPr lang="en-US" sz="1200" dirty="0"/>
                        <a:t>Blue, high dispersion</a:t>
                      </a:r>
                    </a:p>
                  </a:txBody>
                  <a:tcPr/>
                </a:tc>
                <a:tc>
                  <a:txBody>
                    <a:bodyPr/>
                    <a:lstStyle/>
                    <a:p>
                      <a:r>
                        <a:rPr lang="en-US" sz="1200" dirty="0"/>
                        <a:t>5970</a:t>
                      </a:r>
                    </a:p>
                  </a:txBody>
                  <a:tcPr/>
                </a:tc>
                <a:tc>
                  <a:txBody>
                    <a:bodyPr/>
                    <a:lstStyle/>
                    <a:p>
                      <a:r>
                        <a:rPr lang="en-US" sz="1200" dirty="0"/>
                        <a:t>3200 – 3701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3293 – 3863 (center)</a:t>
                      </a:r>
                    </a:p>
                    <a:p>
                      <a:r>
                        <a:rPr lang="en-US" sz="1200" dirty="0"/>
                        <a:t>3442 – 4011 (+3´)</a:t>
                      </a:r>
                    </a:p>
                  </a:txBody>
                  <a:tcPr/>
                </a:tc>
                <a:tc>
                  <a:txBody>
                    <a:bodyPr/>
                    <a:lstStyle/>
                    <a:p>
                      <a:pPr algn="r"/>
                      <a:r>
                        <a:rPr lang="en-US" sz="1200" dirty="0"/>
                        <a:t>3900</a:t>
                      </a:r>
                    </a:p>
                  </a:txBody>
                  <a:tcPr/>
                </a:tc>
                <a:tc>
                  <a:txBody>
                    <a:bodyPr/>
                    <a:lstStyle/>
                    <a:p>
                      <a:pPr algn="ctr"/>
                      <a:r>
                        <a:rPr lang="en-US" sz="1200" dirty="0"/>
                        <a:t>0.60</a:t>
                      </a:r>
                    </a:p>
                  </a:txBody>
                  <a:tcPr/>
                </a:tc>
                <a:tc>
                  <a:txBody>
                    <a:bodyPr/>
                    <a:lstStyle/>
                    <a:p>
                      <a:pPr algn="ctr"/>
                      <a:r>
                        <a:rPr lang="en-US" sz="1200" dirty="0"/>
                        <a:t>570</a:t>
                      </a:r>
                    </a:p>
                  </a:txBody>
                  <a:tcPr/>
                </a:tc>
                <a:extLst>
                  <a:ext uri="{0D108BD9-81ED-4DB2-BD59-A6C34878D82A}">
                    <a16:rowId xmlns:a16="http://schemas.microsoft.com/office/drawing/2014/main" val="83985029"/>
                  </a:ext>
                </a:extLst>
              </a:tr>
              <a:tr h="517787">
                <a:tc>
                  <a:txBody>
                    <a:bodyPr/>
                    <a:lstStyle/>
                    <a:p>
                      <a:r>
                        <a:rPr lang="en-US" sz="1200" dirty="0"/>
                        <a:t>Red, low dispersion</a:t>
                      </a:r>
                    </a:p>
                  </a:txBody>
                  <a:tcPr/>
                </a:tc>
                <a:tc>
                  <a:txBody>
                    <a:bodyPr/>
                    <a:lstStyle/>
                    <a:p>
                      <a:r>
                        <a:rPr lang="en-US" sz="1200" dirty="0"/>
                        <a:t>1344</a:t>
                      </a:r>
                    </a:p>
                  </a:txBody>
                  <a:tcPr/>
                </a:tc>
                <a:tc>
                  <a:txBody>
                    <a:bodyPr/>
                    <a:lstStyle/>
                    <a:p>
                      <a:r>
                        <a:rPr lang="en-US" sz="1200" dirty="0"/>
                        <a:t>6600-9525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6600-10000 (center)</a:t>
                      </a:r>
                    </a:p>
                    <a:p>
                      <a:r>
                        <a:rPr lang="en-US" sz="1200" dirty="0"/>
                        <a:t>6935-10000 (+3´)</a:t>
                      </a:r>
                    </a:p>
                  </a:txBody>
                  <a:tcPr/>
                </a:tc>
                <a:tc>
                  <a:txBody>
                    <a:bodyPr/>
                    <a:lstStyle/>
                    <a:p>
                      <a:pPr algn="r"/>
                      <a:r>
                        <a:rPr lang="en-US" sz="1200" dirty="0"/>
                        <a:t>525</a:t>
                      </a:r>
                    </a:p>
                  </a:txBody>
                  <a:tcPr/>
                </a:tc>
                <a:tc>
                  <a:txBody>
                    <a:bodyPr/>
                    <a:lstStyle/>
                    <a:p>
                      <a:pPr algn="ctr"/>
                      <a:r>
                        <a:rPr lang="en-US" sz="1200" dirty="0"/>
                        <a:t>6.17</a:t>
                      </a:r>
                    </a:p>
                  </a:txBody>
                  <a:tcPr/>
                </a:tc>
                <a:tc>
                  <a:txBody>
                    <a:bodyPr/>
                    <a:lstStyle/>
                    <a:p>
                      <a:pPr algn="ctr"/>
                      <a:r>
                        <a:rPr lang="en-US" sz="1200" dirty="0"/>
                        <a:t>3400</a:t>
                      </a:r>
                    </a:p>
                  </a:txBody>
                  <a:tcPr/>
                </a:tc>
                <a:extLst>
                  <a:ext uri="{0D108BD9-81ED-4DB2-BD59-A6C34878D82A}">
                    <a16:rowId xmlns:a16="http://schemas.microsoft.com/office/drawing/2014/main" val="1035341881"/>
                  </a:ext>
                </a:extLst>
              </a:tr>
              <a:tr h="641628">
                <a:tc>
                  <a:txBody>
                    <a:bodyPr/>
                    <a:lstStyle/>
                    <a:p>
                      <a:r>
                        <a:rPr lang="en-US" sz="1200" dirty="0"/>
                        <a:t>Red, medium dispersion</a:t>
                      </a:r>
                    </a:p>
                  </a:txBody>
                  <a:tcPr/>
                </a:tc>
                <a:tc>
                  <a:txBody>
                    <a:bodyPr/>
                    <a:lstStyle/>
                    <a:p>
                      <a:r>
                        <a:rPr lang="en-US" sz="1200" dirty="0"/>
                        <a:t>2644</a:t>
                      </a:r>
                    </a:p>
                  </a:txBody>
                  <a:tcPr/>
                </a:tc>
                <a:tc>
                  <a:txBody>
                    <a:bodyPr/>
                    <a:lstStyle/>
                    <a:p>
                      <a:r>
                        <a:rPr lang="en-US" sz="1200" dirty="0"/>
                        <a:t>6600 – 8751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6904 – 9568   (center)</a:t>
                      </a:r>
                    </a:p>
                    <a:p>
                      <a:r>
                        <a:rPr lang="en-US" sz="1200" dirty="0"/>
                        <a:t>7700 – 10000 (+3´)</a:t>
                      </a:r>
                    </a:p>
                  </a:txBody>
                  <a:tcPr/>
                </a:tc>
                <a:tc>
                  <a:txBody>
                    <a:bodyPr/>
                    <a:lstStyle/>
                    <a:p>
                      <a:pPr algn="r"/>
                      <a:r>
                        <a:rPr lang="en-US" sz="1200" dirty="0"/>
                        <a:t>1000</a:t>
                      </a:r>
                    </a:p>
                  </a:txBody>
                  <a:tcPr/>
                </a:tc>
                <a:tc>
                  <a:txBody>
                    <a:bodyPr/>
                    <a:lstStyle/>
                    <a:p>
                      <a:pPr algn="ctr"/>
                      <a:r>
                        <a:rPr lang="en-US" sz="1200" dirty="0"/>
                        <a:t>3.14</a:t>
                      </a:r>
                    </a:p>
                  </a:txBody>
                  <a:tcPr/>
                </a:tc>
                <a:tc>
                  <a:txBody>
                    <a:bodyPr/>
                    <a:lstStyle/>
                    <a:p>
                      <a:pPr algn="ctr"/>
                      <a:r>
                        <a:rPr lang="en-US" sz="1200" dirty="0"/>
                        <a:t>2664</a:t>
                      </a:r>
                    </a:p>
                  </a:txBody>
                  <a:tcPr/>
                </a:tc>
                <a:extLst>
                  <a:ext uri="{0D108BD9-81ED-4DB2-BD59-A6C34878D82A}">
                    <a16:rowId xmlns:a16="http://schemas.microsoft.com/office/drawing/2014/main" val="3530333284"/>
                  </a:ext>
                </a:extLst>
              </a:tr>
              <a:tr h="368363">
                <a:tc>
                  <a:txBody>
                    <a:bodyPr/>
                    <a:lstStyle/>
                    <a:p>
                      <a:r>
                        <a:rPr lang="en-US" sz="1200" dirty="0"/>
                        <a:t>Red, high dispersion</a:t>
                      </a:r>
                    </a:p>
                  </a:txBody>
                  <a:tcPr/>
                </a:tc>
                <a:tc>
                  <a:txBody>
                    <a:bodyPr/>
                    <a:lstStyle/>
                    <a:p>
                      <a:r>
                        <a:rPr lang="en-US" sz="1200" dirty="0"/>
                        <a:t>5895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8076 – 9566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8498 – 9988   (center)</a:t>
                      </a:r>
                    </a:p>
                    <a:p>
                      <a:r>
                        <a:rPr lang="en-US" sz="1200" dirty="0"/>
                        <a:t>8887 – 10000 (+3´)</a:t>
                      </a:r>
                    </a:p>
                  </a:txBody>
                  <a:tcPr/>
                </a:tc>
                <a:tc>
                  <a:txBody>
                    <a:bodyPr/>
                    <a:lstStyle/>
                    <a:p>
                      <a:pPr algn="r"/>
                      <a:r>
                        <a:rPr lang="en-US" sz="1200" dirty="0"/>
                        <a:t>1500</a:t>
                      </a:r>
                    </a:p>
                  </a:txBody>
                  <a:tcPr/>
                </a:tc>
                <a:tc>
                  <a:txBody>
                    <a:bodyPr/>
                    <a:lstStyle/>
                    <a:p>
                      <a:pPr algn="ctr"/>
                      <a:r>
                        <a:rPr lang="en-US" sz="1200" dirty="0"/>
                        <a:t>1.58</a:t>
                      </a:r>
                    </a:p>
                  </a:txBody>
                  <a:tcPr/>
                </a:tc>
                <a:tc>
                  <a:txBody>
                    <a:bodyPr/>
                    <a:lstStyle/>
                    <a:p>
                      <a:pPr algn="ctr"/>
                      <a:r>
                        <a:rPr lang="en-US" sz="1200" dirty="0"/>
                        <a:t>1480</a:t>
                      </a:r>
                    </a:p>
                  </a:txBody>
                  <a:tcPr/>
                </a:tc>
                <a:extLst>
                  <a:ext uri="{0D108BD9-81ED-4DB2-BD59-A6C34878D82A}">
                    <a16:rowId xmlns:a16="http://schemas.microsoft.com/office/drawing/2014/main" val="142983408"/>
                  </a:ext>
                </a:extLst>
              </a:tr>
            </a:tbl>
          </a:graphicData>
        </a:graphic>
      </p:graphicFrame>
      <p:sp>
        <p:nvSpPr>
          <p:cNvPr id="5" name="TextBox 4">
            <a:extLst>
              <a:ext uri="{FF2B5EF4-FFF2-40B4-BE49-F238E27FC236}">
                <a16:creationId xmlns:a16="http://schemas.microsoft.com/office/drawing/2014/main" id="{22185054-0E49-496C-8728-6C7844DFD09C}"/>
              </a:ext>
            </a:extLst>
          </p:cNvPr>
          <p:cNvSpPr txBox="1"/>
          <p:nvPr/>
        </p:nvSpPr>
        <p:spPr>
          <a:xfrm>
            <a:off x="561743" y="5342454"/>
            <a:ext cx="8344364" cy="1015663"/>
          </a:xfrm>
          <a:prstGeom prst="rect">
            <a:avLst/>
          </a:prstGeom>
          <a:noFill/>
        </p:spPr>
        <p:txBody>
          <a:bodyPr wrap="square" rtlCol="0">
            <a:spAutoFit/>
          </a:bodyPr>
          <a:lstStyle/>
          <a:p>
            <a:r>
              <a:rPr lang="en-US" sz="1200" dirty="0"/>
              <a:t>*Blue bandwidth limited by atmospheric transmission to 3200Å in the blue and by dichroic cutoff near 6600Å in the red.  Red bandwidth limited by dichroic cutoff near 6600Å in the blue and CCD response near 10000Å in the red.</a:t>
            </a:r>
          </a:p>
          <a:p>
            <a:endParaRPr lang="en-US" sz="1200" dirty="0"/>
          </a:p>
          <a:p>
            <a:pPr marL="171450" indent="-171450">
              <a:buFont typeface="Arial" panose="020B0604020202020204" pitchFamily="34" charset="0"/>
              <a:buChar char="•"/>
            </a:pPr>
            <a:r>
              <a:rPr lang="en-US" sz="1200" dirty="0"/>
              <a:t>Any blue configuration can be used simultaneously with any red configuration</a:t>
            </a:r>
          </a:p>
          <a:p>
            <a:pPr marL="171450" indent="-171450">
              <a:buFont typeface="Arial" panose="020B0604020202020204" pitchFamily="34" charset="0"/>
              <a:buChar char="•"/>
            </a:pPr>
            <a:r>
              <a:rPr lang="en-US" sz="1200" dirty="0"/>
              <a:t>Efficiency will generally fall off for slits placed outside ±2´ due to VPH and binary grating physics</a:t>
            </a:r>
          </a:p>
        </p:txBody>
      </p:sp>
    </p:spTree>
    <p:extLst>
      <p:ext uri="{BB962C8B-B14F-4D97-AF65-F5344CB8AC3E}">
        <p14:creationId xmlns:p14="http://schemas.microsoft.com/office/powerpoint/2010/main" val="434967323"/>
      </p:ext>
    </p:extLst>
  </p:cSld>
  <p:clrMapOvr>
    <a:masterClrMapping/>
  </p:clrMapOvr>
</p:sld>
</file>

<file path=ppt/theme/theme1.xml><?xml version="1.0" encoding="utf-8"?>
<a:theme xmlns:a="http://schemas.openxmlformats.org/drawingml/2006/main" name="Dan_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n_theme" id="{E6C27BD5-5ECA-4A9A-9C36-EF23EF64DF5A}" vid="{9094A554-84DD-40A2-BA05-AC3D62572AE7}"/>
    </a:ext>
  </a:extLst>
</a:theme>
</file>

<file path=docProps/app.xml><?xml version="1.0" encoding="utf-8"?>
<Properties xmlns="http://schemas.openxmlformats.org/officeDocument/2006/extended-properties" xmlns:vt="http://schemas.openxmlformats.org/officeDocument/2006/docPropsVTypes">
  <Template>Default Theme</Template>
  <TotalTime>577</TotalTime>
  <Words>627</Words>
  <Application>Microsoft Office PowerPoint</Application>
  <PresentationFormat>On-screen Show (4:3)</PresentationFormat>
  <Paragraphs>114</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Dan_theme</vt:lpstr>
      <vt:lpstr>GMACS for Scientists</vt:lpstr>
      <vt:lpstr>GMACS Executive Summary</vt:lpstr>
      <vt:lpstr>Contacts</vt:lpstr>
      <vt:lpstr>Frequently Asked Questions</vt:lpstr>
      <vt:lpstr>Sample Observing Configurations – 0.7″ Slit Width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GMACS for Scientists</dc:title>
  <dc:creator>Daniel Fabricant</dc:creator>
  <cp:lastModifiedBy>Daniel Fabricant</cp:lastModifiedBy>
  <cp:revision>17</cp:revision>
  <dcterms:created xsi:type="dcterms:W3CDTF">2022-01-28T15:19:53Z</dcterms:created>
  <dcterms:modified xsi:type="dcterms:W3CDTF">2022-02-02T21:25:45Z</dcterms:modified>
</cp:coreProperties>
</file>